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76" r:id="rId7"/>
    <p:sldId id="27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>
        <p:scale>
          <a:sx n="78" d="100"/>
          <a:sy n="78" d="100"/>
        </p:scale>
        <p:origin x="-5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Users\Администратор\Desktop\одаренные\26359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89040"/>
            <a:ext cx="4149080" cy="276605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36711" y="729410"/>
            <a:ext cx="824319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ОБЩАЯ ОДАРЕННОСТЬ,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ru-RU" sz="54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ТАЛАНТ И</a:t>
            </a:r>
          </a:p>
          <a:p>
            <a:pPr algn="ctr"/>
            <a:r>
              <a:rPr lang="ru-RU" sz="54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ГЕНИАЛЬНОСТЬ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03648" y="980728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Талант </a:t>
            </a:r>
            <a:r>
              <a:rPr lang="ru-RU" sz="2800" dirty="0" smtClean="0"/>
              <a:t>- </a:t>
            </a:r>
            <a:r>
              <a:rPr lang="ru-RU" sz="2800" dirty="0"/>
              <a:t>это сочетание способностей, позволяющих успешно, самостоятельно и оригинально выполнять какую-либо сложную трудовую деятельность</a:t>
            </a:r>
            <a:endParaRPr lang="be-BY" dirty="0"/>
          </a:p>
        </p:txBody>
      </p:sp>
      <p:pic>
        <p:nvPicPr>
          <p:cNvPr id="3074" name="Picture 2" descr="D:\одаренные\c43a1813635fe189e1d020a84666c6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12976"/>
            <a:ext cx="403244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91680" y="83671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ТИПЫ ТАЛАНТОВ:</a:t>
            </a:r>
            <a:endParaRPr lang="ru-RU" sz="3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16832"/>
            <a:ext cx="8278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Версия </a:t>
            </a:r>
            <a:r>
              <a:rPr lang="ru-RU" sz="2400" b="1" dirty="0" err="1"/>
              <a:t>Говарда</a:t>
            </a:r>
            <a:r>
              <a:rPr lang="ru-RU" sz="2400" b="1" dirty="0"/>
              <a:t> </a:t>
            </a:r>
            <a:r>
              <a:rPr lang="ru-RU" sz="2400" b="1" dirty="0" err="1" smtClean="0"/>
              <a:t>Гарднера</a:t>
            </a:r>
            <a:endParaRPr lang="ru-RU" sz="2400" b="1" dirty="0" smtClean="0"/>
          </a:p>
          <a:p>
            <a:endParaRPr lang="be-BY" sz="2400" dirty="0"/>
          </a:p>
          <a:p>
            <a:r>
              <a:rPr lang="ru-RU" sz="2000" dirty="0" smtClean="0"/>
              <a:t>- </a:t>
            </a:r>
            <a:r>
              <a:rPr lang="ru-RU" sz="2000" b="1" dirty="0"/>
              <a:t>вербально-лингвистический</a:t>
            </a:r>
            <a:r>
              <a:rPr lang="ru-RU" sz="2000" dirty="0"/>
              <a:t>: писатели, журналисты, переводчики, юристы;</a:t>
            </a:r>
            <a:endParaRPr lang="be-BY" sz="2000" dirty="0"/>
          </a:p>
          <a:p>
            <a:r>
              <a:rPr lang="ru-RU" sz="2000" dirty="0"/>
              <a:t> -</a:t>
            </a:r>
            <a:r>
              <a:rPr lang="ru-RU" sz="2000" b="1" dirty="0"/>
              <a:t> слуховой</a:t>
            </a:r>
            <a:r>
              <a:rPr lang="ru-RU" sz="2000" dirty="0"/>
              <a:t>: музыканты, лингвисты, языковеды;</a:t>
            </a:r>
            <a:endParaRPr lang="be-BY" sz="2000" dirty="0"/>
          </a:p>
          <a:p>
            <a:r>
              <a:rPr lang="ru-RU" sz="2000" dirty="0"/>
              <a:t> - </a:t>
            </a:r>
            <a:r>
              <a:rPr lang="ru-RU" sz="2000" b="1" dirty="0"/>
              <a:t>цифровой</a:t>
            </a:r>
            <a:r>
              <a:rPr lang="ru-RU" sz="2000" dirty="0"/>
              <a:t>: математики, физики, программисты, аналитики, финансисты;</a:t>
            </a:r>
            <a:endParaRPr lang="be-BY" sz="2000" dirty="0"/>
          </a:p>
          <a:p>
            <a:r>
              <a:rPr lang="ru-RU" sz="2000" dirty="0"/>
              <a:t> -</a:t>
            </a:r>
            <a:r>
              <a:rPr lang="ru-RU" sz="2000" b="1" dirty="0"/>
              <a:t> пространственный</a:t>
            </a:r>
            <a:r>
              <a:rPr lang="ru-RU" sz="2000" dirty="0"/>
              <a:t>: дизайнеры, художники, модельеры;</a:t>
            </a:r>
            <a:endParaRPr lang="be-BY" sz="2000" dirty="0"/>
          </a:p>
          <a:p>
            <a:r>
              <a:rPr lang="ru-RU" sz="2000" dirty="0"/>
              <a:t> - </a:t>
            </a:r>
            <a:r>
              <a:rPr lang="ru-RU" sz="2000" b="1" dirty="0"/>
              <a:t>физический</a:t>
            </a:r>
            <a:r>
              <a:rPr lang="ru-RU" sz="2000" dirty="0"/>
              <a:t>: спортсмены, танцоры;</a:t>
            </a:r>
            <a:endParaRPr lang="be-BY" sz="2000" dirty="0"/>
          </a:p>
          <a:p>
            <a:r>
              <a:rPr lang="ru-RU" sz="2000" dirty="0"/>
              <a:t> - </a:t>
            </a:r>
            <a:r>
              <a:rPr lang="ru-RU" sz="2000" b="1" dirty="0"/>
              <a:t>личностный</a:t>
            </a:r>
            <a:r>
              <a:rPr lang="ru-RU" sz="2000" dirty="0"/>
              <a:t>: психологи;</a:t>
            </a:r>
            <a:endParaRPr lang="be-BY" sz="2000" dirty="0"/>
          </a:p>
          <a:p>
            <a:r>
              <a:rPr lang="ru-RU" sz="2000" dirty="0"/>
              <a:t> - </a:t>
            </a:r>
            <a:r>
              <a:rPr lang="ru-RU" sz="2000" b="1" dirty="0"/>
              <a:t>межличностный</a:t>
            </a:r>
            <a:r>
              <a:rPr lang="ru-RU" sz="2000" dirty="0"/>
              <a:t>: политики, ораторы, торговцы, актеры;</a:t>
            </a:r>
            <a:endParaRPr lang="be-BY" sz="2000" dirty="0"/>
          </a:p>
          <a:p>
            <a:r>
              <a:rPr lang="ru-RU" sz="2000" dirty="0"/>
              <a:t> -  </a:t>
            </a:r>
            <a:r>
              <a:rPr lang="ru-RU" sz="2000" b="1" dirty="0"/>
              <a:t>талант  окружающей среды</a:t>
            </a:r>
            <a:r>
              <a:rPr lang="ru-RU" sz="2000" dirty="0"/>
              <a:t>: дрессировщики, земледельцы;</a:t>
            </a:r>
            <a:endParaRPr lang="be-BY" sz="2000" dirty="0"/>
          </a:p>
          <a:p>
            <a:r>
              <a:rPr lang="ru-RU" sz="2000" dirty="0"/>
              <a:t> - </a:t>
            </a:r>
            <a:r>
              <a:rPr lang="ru-RU" sz="2000" b="1" dirty="0"/>
              <a:t>предпринимательский</a:t>
            </a:r>
            <a:r>
              <a:rPr lang="ru-RU" sz="2000" dirty="0"/>
              <a:t>: организаторы, бизнесмены, новаторы, инвесторы. </a:t>
            </a:r>
            <a:endParaRPr lang="be-BY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85800" y="908720"/>
            <a:ext cx="80626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Версия Рона </a:t>
            </a:r>
            <a:r>
              <a:rPr lang="ru-RU" sz="2400" b="1" dirty="0" err="1" smtClean="0"/>
              <a:t>Лейдера</a:t>
            </a:r>
            <a:endParaRPr lang="ru-RU" sz="2400" b="1" dirty="0" smtClean="0"/>
          </a:p>
          <a:p>
            <a:endParaRPr lang="be-BY" sz="2400" b="1" dirty="0"/>
          </a:p>
          <a:p>
            <a:r>
              <a:rPr lang="ru-RU" dirty="0" smtClean="0"/>
              <a:t>- </a:t>
            </a:r>
            <a:r>
              <a:rPr lang="ru-RU" b="1" dirty="0"/>
              <a:t>лингвистика</a:t>
            </a:r>
            <a:r>
              <a:rPr lang="ru-RU" dirty="0"/>
              <a:t>: интерес к рифмам, словесным играм, скороговоркам; правильно говорит, грамотно пишет, много </a:t>
            </a:r>
            <a:r>
              <a:rPr lang="ru-RU" dirty="0" smtClean="0"/>
              <a:t>читает</a:t>
            </a:r>
            <a:r>
              <a:rPr lang="ru-RU" dirty="0"/>
              <a:t>;</a:t>
            </a:r>
            <a:endParaRPr lang="be-BY" dirty="0"/>
          </a:p>
          <a:p>
            <a:r>
              <a:rPr lang="ru-RU" dirty="0"/>
              <a:t> - </a:t>
            </a:r>
            <a:r>
              <a:rPr lang="ru-RU" b="1" dirty="0"/>
              <a:t>воображение</a:t>
            </a:r>
            <a:r>
              <a:rPr lang="ru-RU" dirty="0"/>
              <a:t>: силен в образном мышлении, восприятии цветов, форм, текстур; обладает хорошей </a:t>
            </a:r>
            <a:r>
              <a:rPr lang="ru-RU" dirty="0" smtClean="0"/>
              <a:t>фантазией;</a:t>
            </a:r>
            <a:endParaRPr lang="be-BY" dirty="0"/>
          </a:p>
          <a:p>
            <a:r>
              <a:rPr lang="ru-RU" dirty="0"/>
              <a:t> - </a:t>
            </a:r>
            <a:r>
              <a:rPr lang="ru-RU" b="1" dirty="0"/>
              <a:t>музыка</a:t>
            </a:r>
            <a:r>
              <a:rPr lang="ru-RU" dirty="0"/>
              <a:t>: обладает хорошим музыкальным слухом и чувством </a:t>
            </a:r>
            <a:r>
              <a:rPr lang="ru-RU" dirty="0" smtClean="0"/>
              <a:t>ритма</a:t>
            </a:r>
            <a:r>
              <a:rPr lang="ru-RU" dirty="0"/>
              <a:t>;</a:t>
            </a:r>
            <a:endParaRPr lang="be-BY" dirty="0"/>
          </a:p>
          <a:p>
            <a:r>
              <a:rPr lang="ru-RU" dirty="0"/>
              <a:t> - </a:t>
            </a:r>
            <a:r>
              <a:rPr lang="ru-RU" b="1" dirty="0"/>
              <a:t>логика</a:t>
            </a:r>
            <a:r>
              <a:rPr lang="ru-RU" dirty="0"/>
              <a:t>: интерес к расчетам, фактам, цифрам; обладает рациональным критическим мышлением и математическим подходом к решению задач;</a:t>
            </a:r>
            <a:endParaRPr lang="be-BY" dirty="0"/>
          </a:p>
          <a:p>
            <a:r>
              <a:rPr lang="ru-RU" dirty="0"/>
              <a:t> - </a:t>
            </a:r>
            <a:r>
              <a:rPr lang="ru-RU" b="1" dirty="0" err="1"/>
              <a:t>кинестетика</a:t>
            </a:r>
            <a:r>
              <a:rPr lang="ru-RU" dirty="0"/>
              <a:t>: нравятся физические упражнения, танцы, </a:t>
            </a:r>
            <a:r>
              <a:rPr lang="ru-RU" dirty="0" smtClean="0"/>
              <a:t>спорт</a:t>
            </a:r>
            <a:r>
              <a:rPr lang="ru-RU" dirty="0"/>
              <a:t>;</a:t>
            </a:r>
            <a:endParaRPr lang="be-BY" dirty="0"/>
          </a:p>
          <a:p>
            <a:r>
              <a:rPr lang="ru-RU" dirty="0"/>
              <a:t> - </a:t>
            </a:r>
            <a:r>
              <a:rPr lang="ru-RU" b="1" dirty="0"/>
              <a:t>моделирование</a:t>
            </a:r>
            <a:r>
              <a:rPr lang="ru-RU" dirty="0"/>
              <a:t>: любит классифицировать, анализировать, систематизировать и моделировать события и явления; </a:t>
            </a:r>
            <a:endParaRPr lang="be-BY" dirty="0"/>
          </a:p>
          <a:p>
            <a:r>
              <a:rPr lang="ru-RU" dirty="0"/>
              <a:t> - </a:t>
            </a:r>
            <a:r>
              <a:rPr lang="ru-RU" b="1" dirty="0"/>
              <a:t>межличностные отношения</a:t>
            </a:r>
            <a:r>
              <a:rPr lang="ru-RU" dirty="0"/>
              <a:t>: понимает чужие чувства, желания, потребности, может видеть мир их глазами; умеет работать с </a:t>
            </a:r>
            <a:r>
              <a:rPr lang="ru-RU" dirty="0" smtClean="0"/>
              <a:t>людьми</a:t>
            </a:r>
            <a:r>
              <a:rPr lang="ru-RU" dirty="0"/>
              <a:t>;</a:t>
            </a:r>
            <a:endParaRPr lang="be-BY" dirty="0"/>
          </a:p>
          <a:p>
            <a:r>
              <a:rPr lang="ru-RU" dirty="0"/>
              <a:t> </a:t>
            </a:r>
            <a:r>
              <a:rPr lang="ru-RU" b="1" dirty="0"/>
              <a:t>- рефлексия</a:t>
            </a:r>
            <a:r>
              <a:rPr lang="ru-RU" dirty="0"/>
              <a:t>: занимается самоанализом, обдумыванием собственных действий, склонен к рефлексии (внутреннему диалогу), понимает свои потребности и чувства, любит проводить время в одиночестве; независим и дисциплинирован. </a:t>
            </a:r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55576" y="908720"/>
            <a:ext cx="6804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Гениальность</a:t>
            </a:r>
            <a:r>
              <a:rPr lang="ru-RU" sz="2800" dirty="0" smtClean="0"/>
              <a:t> - практическое </a:t>
            </a:r>
            <a:r>
              <a:rPr lang="ru-RU" sz="2800" dirty="0"/>
              <a:t>воплощение врождённого высокого уровня творческого потенциала личности относительно других личностей, признанное обществом</a:t>
            </a:r>
            <a:endParaRPr lang="be-BY" dirty="0"/>
          </a:p>
        </p:txBody>
      </p:sp>
      <p:pic>
        <p:nvPicPr>
          <p:cNvPr id="4098" name="Picture 2" descr="D:\одаренные\pictures-2012_may-albert_einstein_desktopwp_8982039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24944"/>
            <a:ext cx="4850904" cy="3638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8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91680" y="83671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ТЕОРИИ ПОСВЯЩЕННЫЕ ПРИРОДЕ ГЕНИАЛЬНОСТИ:</a:t>
            </a:r>
            <a:endParaRPr lang="ru-RU" sz="3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910755"/>
            <a:ext cx="6334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Патологические </a:t>
            </a:r>
            <a:r>
              <a:rPr lang="ru-RU" sz="3200" dirty="0" smtClean="0"/>
              <a:t>теории;</a:t>
            </a:r>
          </a:p>
          <a:p>
            <a:r>
              <a:rPr lang="ru-RU" sz="3200" dirty="0"/>
              <a:t>Психоаналитические </a:t>
            </a:r>
            <a:r>
              <a:rPr lang="ru-RU" sz="3200" dirty="0" smtClean="0"/>
              <a:t>теории;</a:t>
            </a:r>
            <a:endParaRPr lang="be-BY" sz="3200" b="1" dirty="0"/>
          </a:p>
          <a:p>
            <a:r>
              <a:rPr lang="ru-RU" sz="3200" dirty="0"/>
              <a:t>Теории качественного </a:t>
            </a:r>
            <a:r>
              <a:rPr lang="ru-RU" sz="3200" dirty="0" smtClean="0"/>
              <a:t>превосходства</a:t>
            </a:r>
            <a:r>
              <a:rPr lang="ru-RU" sz="2800" dirty="0" smtClean="0"/>
              <a:t>.</a:t>
            </a:r>
            <a:endParaRPr lang="be-BY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91680" y="83671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МЕТОДЫ ИЗУЧЕНИЯ ГЕНИАЛЬНОСТИ</a:t>
            </a:r>
            <a:endParaRPr lang="ru-RU" sz="3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495600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биографический анализ</a:t>
            </a:r>
            <a:r>
              <a:rPr lang="ru-RU" sz="2400" dirty="0"/>
              <a:t>;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изучение </a:t>
            </a:r>
            <a:r>
              <a:rPr lang="ru-RU" sz="2400" dirty="0" smtClean="0"/>
              <a:t>случаев</a:t>
            </a:r>
            <a:r>
              <a:rPr lang="ru-RU" sz="2400" dirty="0"/>
              <a:t>;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статистическое </a:t>
            </a:r>
            <a:r>
              <a:rPr lang="ru-RU" sz="2400" dirty="0" smtClean="0"/>
              <a:t>исследование</a:t>
            </a:r>
            <a:r>
              <a:rPr lang="ru-RU" sz="2400" dirty="0"/>
              <a:t>;</a:t>
            </a:r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историометрия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 smtClean="0"/>
              <a:t> - анализ </a:t>
            </a:r>
            <a:r>
              <a:rPr lang="ru-RU" sz="2400" dirty="0"/>
              <a:t>итогов теста на определение коэффициента </a:t>
            </a:r>
            <a:r>
              <a:rPr lang="ru-RU" sz="2400" dirty="0" smtClean="0"/>
              <a:t>интеллекта;</a:t>
            </a:r>
          </a:p>
          <a:p>
            <a:r>
              <a:rPr lang="ru-RU" sz="2400" dirty="0" smtClean="0"/>
              <a:t>-  </a:t>
            </a:r>
            <a:r>
              <a:rPr lang="ru-RU" sz="2400" dirty="0" err="1"/>
              <a:t>лонгитюдное</a:t>
            </a:r>
            <a:r>
              <a:rPr lang="ru-RU" sz="2400" dirty="0"/>
              <a:t> </a:t>
            </a:r>
            <a:r>
              <a:rPr lang="ru-RU" sz="2400" dirty="0" smtClean="0"/>
              <a:t>исследование.</a:t>
            </a:r>
            <a:endParaRPr lang="be-BY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3568" y="1124744"/>
            <a:ext cx="81369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«Знание того, какими вещи должны быть, характеризует человека умного; знание того, какие вещи на самом деле, характеризует человека опытного; знание же того, как их изменить к лучшему, характеризует человека гениального</a:t>
            </a:r>
            <a:r>
              <a:rPr lang="ru-RU" sz="3200" dirty="0" smtClean="0"/>
              <a:t>»   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                                            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                                                     </a:t>
            </a:r>
            <a:r>
              <a:rPr lang="ru-RU" sz="3200" dirty="0" smtClean="0"/>
              <a:t>(</a:t>
            </a:r>
            <a:r>
              <a:rPr lang="ru-RU" sz="3200" i="1" dirty="0" err="1" smtClean="0"/>
              <a:t>Дени</a:t>
            </a:r>
            <a:r>
              <a:rPr lang="ru-RU" sz="3200" i="1" dirty="0" smtClean="0"/>
              <a:t> Дидро</a:t>
            </a:r>
            <a:r>
              <a:rPr lang="ru-RU" sz="3200" i="1" dirty="0" smtClean="0"/>
              <a:t>)   </a:t>
            </a:r>
            <a:endParaRPr lang="be-BY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91680" y="836712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СПАСИБО   ЗА ВНИМАНИЕ!</a:t>
            </a:r>
            <a:endParaRPr lang="ru-RU" sz="6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Picture 2" descr="D:\одаренные\Умная_с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80928"/>
            <a:ext cx="2806152" cy="3696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51519" y="620688"/>
            <a:ext cx="82431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ИЗ ИСТОРИИ ИССЛЕДОВАНИЯ ПРОБЛЕМ ОДАРЕННОСТИ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7603" y="2127279"/>
            <a:ext cx="67310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Ряд крупных исследований Дж. </a:t>
            </a:r>
            <a:r>
              <a:rPr lang="ru-RU" sz="2800" dirty="0" err="1" smtClean="0"/>
              <a:t>Гилфорда</a:t>
            </a:r>
            <a:r>
              <a:rPr lang="ru-RU" sz="2800" dirty="0" smtClean="0"/>
              <a:t>, П. </a:t>
            </a:r>
            <a:r>
              <a:rPr lang="ru-RU" sz="2800" dirty="0" err="1" smtClean="0"/>
              <a:t>Торренса</a:t>
            </a:r>
            <a:r>
              <a:rPr lang="ru-RU" sz="2800" dirty="0" smtClean="0"/>
              <a:t>, Ф. </a:t>
            </a:r>
            <a:r>
              <a:rPr lang="ru-RU" sz="2800" dirty="0" err="1" smtClean="0"/>
              <a:t>Баррона</a:t>
            </a:r>
            <a:r>
              <a:rPr lang="ru-RU" sz="2800" dirty="0" smtClean="0"/>
              <a:t>, </a:t>
            </a:r>
            <a:r>
              <a:rPr lang="ru-RU" sz="2800" dirty="0" err="1" smtClean="0"/>
              <a:t>К.Тейлора</a:t>
            </a:r>
            <a:r>
              <a:rPr lang="ru-RU" sz="2800" dirty="0" smtClean="0"/>
              <a:t> -  </a:t>
            </a:r>
            <a:r>
              <a:rPr lang="ru-RU" sz="2800" dirty="0"/>
              <a:t>очертили новые границы в психологии творческой одаренности и способствовали объединению теоретических исследований по психологии индивидуальных </a:t>
            </a:r>
            <a:r>
              <a:rPr lang="ru-RU" sz="2800" dirty="0" smtClean="0"/>
              <a:t>различий.</a:t>
            </a:r>
            <a:endParaRPr lang="be-BY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4010882"/>
            <a:ext cx="2232248" cy="2832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23528" y="198884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“Умственная одаренность есть общая способность сознательно направить свое мышление на новые требования , есть общая умственная способность приспособления к новым задачам и условиям жизни.”</a:t>
            </a:r>
            <a:endParaRPr lang="be-BY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В.Штерн дал следующее определение одаренности :</a:t>
            </a:r>
            <a:endParaRPr lang="be-BY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85800" y="1124744"/>
            <a:ext cx="8278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Одаренность общая</a:t>
            </a:r>
            <a:r>
              <a:rPr lang="ru-RU" sz="2800" dirty="0"/>
              <a:t> </a:t>
            </a:r>
            <a:r>
              <a:rPr lang="ru-RU" sz="2800" dirty="0" smtClean="0"/>
              <a:t> </a:t>
            </a:r>
            <a:r>
              <a:rPr lang="ru-RU" sz="2800" dirty="0"/>
              <a:t>— уровень развития общих способностей, определяющий диапазон деятельностей, в которых человек может достичь больших успехов</a:t>
            </a:r>
            <a:r>
              <a:rPr lang="ru-RU" dirty="0"/>
              <a:t>.</a:t>
            </a:r>
            <a:endParaRPr lang="be-BY" dirty="0"/>
          </a:p>
        </p:txBody>
      </p:sp>
      <p:pic>
        <p:nvPicPr>
          <p:cNvPr id="5" name="Picture 2" descr="D:\одаренные\28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852936"/>
            <a:ext cx="36385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9552" y="2375014"/>
            <a:ext cx="78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Структура творческой одаренности в качестве компонентов включает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а</a:t>
            </a:r>
            <a:r>
              <a:rPr lang="ru-RU" sz="2400" dirty="0"/>
              <a:t>) доминирующую роль познавательной </a:t>
            </a:r>
            <a:r>
              <a:rPr lang="ru-RU" sz="2400" dirty="0" smtClean="0"/>
              <a:t>мотивации</a:t>
            </a:r>
            <a:r>
              <a:rPr lang="ru-RU" sz="2400" dirty="0"/>
              <a:t>;</a:t>
            </a:r>
            <a:endParaRPr lang="ru-RU" sz="2400" dirty="0" smtClean="0"/>
          </a:p>
          <a:p>
            <a:r>
              <a:rPr lang="ru-RU" sz="2400" dirty="0" smtClean="0"/>
              <a:t>б)исследовательскую </a:t>
            </a:r>
            <a:r>
              <a:rPr lang="ru-RU" sz="2400" dirty="0"/>
              <a:t>творческую активность, выражающегося в обнаружении нового, в постановке и решении </a:t>
            </a:r>
            <a:r>
              <a:rPr lang="ru-RU" sz="2400" dirty="0" smtClean="0"/>
              <a:t>проблем;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в) возможности достижения оригинальных </a:t>
            </a:r>
            <a:r>
              <a:rPr lang="ru-RU" sz="2400" dirty="0" smtClean="0"/>
              <a:t>решений;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г) возможности прогнозирования и </a:t>
            </a:r>
            <a:r>
              <a:rPr lang="ru-RU" sz="2400" dirty="0" smtClean="0"/>
              <a:t>предвосхищения;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д) способность к созданию идеальных эталонов, обеспечивающих высокие эстетические, нравственные, интеллектуальные </a:t>
            </a:r>
            <a:r>
              <a:rPr lang="ru-RU" sz="2400" dirty="0" smtClean="0"/>
              <a:t>оценки</a:t>
            </a:r>
            <a:r>
              <a:rPr lang="ru-RU" dirty="0" smtClean="0"/>
              <a:t>.</a:t>
            </a:r>
            <a:endParaRPr lang="be-BY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19" y="620688"/>
            <a:ext cx="82431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КОНЦЕПЦИЯ ПСИХОЛОГИЧЕСКОЙ СТРУКТУРЫ ОДАРЕННОСТИ МАТЮШКИНА А.М.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67544" y="1052736"/>
            <a:ext cx="79906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Самый интенсивный период </a:t>
            </a:r>
            <a:r>
              <a:rPr lang="ru-RU" sz="3200" dirty="0" smtClean="0"/>
              <a:t> развития одаренности– </a:t>
            </a:r>
            <a:r>
              <a:rPr lang="ru-RU" sz="3200" dirty="0"/>
              <a:t>2-5 лет. В этом возрасте закладывается фундамент личности и она уже проявляет себя. Первичное проявление способностей в непреодолимой, непроизвольной тяге к различным сферам деятельности. Значит, предпосылки творческих возможностей надо искать здесь. Дело родителей, воспитателей, учителей - поддержать эти стремления ребенка.</a:t>
            </a:r>
            <a:endParaRPr lang="be-BY" sz="3200" dirty="0"/>
          </a:p>
        </p:txBody>
      </p:sp>
    </p:spTree>
    <p:extLst>
      <p:ext uri="{BB962C8B-B14F-4D97-AF65-F5344CB8AC3E}">
        <p14:creationId xmlns:p14="http://schemas.microsoft.com/office/powerpoint/2010/main" xmlns="" val="21987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91680" y="62068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ВИДЫ ОДАРЕННОСТИ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5976" y="2130979"/>
            <a:ext cx="4290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be-BY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412776"/>
            <a:ext cx="8280920" cy="54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 степени </a:t>
            </a:r>
            <a:r>
              <a:rPr lang="ru-RU" sz="2800" b="1" dirty="0" err="1" smtClean="0"/>
              <a:t>сформированности</a:t>
            </a:r>
            <a:r>
              <a:rPr lang="ru-RU" sz="2800" dirty="0" smtClean="0"/>
              <a:t>: </a:t>
            </a:r>
          </a:p>
          <a:p>
            <a:r>
              <a:rPr lang="ru-RU" sz="2400" dirty="0" smtClean="0"/>
              <a:t>актуальная, потенциальная;</a:t>
            </a:r>
          </a:p>
          <a:p>
            <a:r>
              <a:rPr lang="ru-RU" sz="2800" b="1" dirty="0" smtClean="0"/>
              <a:t>По форме проявления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 </a:t>
            </a:r>
            <a:r>
              <a:rPr lang="ru-RU" sz="2400" dirty="0" smtClean="0"/>
              <a:t>явная, скрытая;</a:t>
            </a:r>
          </a:p>
          <a:p>
            <a:r>
              <a:rPr lang="ru-RU" sz="2800" b="1" dirty="0" smtClean="0"/>
              <a:t>По широте проявления в различных видах деятельности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/>
              <a:t> </a:t>
            </a:r>
            <a:r>
              <a:rPr lang="ru-RU" sz="2400" dirty="0" smtClean="0"/>
              <a:t>общая, специальная;</a:t>
            </a:r>
          </a:p>
          <a:p>
            <a:r>
              <a:rPr lang="ru-RU" sz="2800" b="1" dirty="0" smtClean="0"/>
              <a:t>По особенности возрастного развития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ранняя, поздняя;</a:t>
            </a:r>
          </a:p>
          <a:p>
            <a:r>
              <a:rPr lang="ru-RU" sz="2800" b="1" dirty="0" smtClean="0"/>
              <a:t>По виду деятельности</a:t>
            </a:r>
            <a:r>
              <a:rPr lang="ru-RU" sz="2800" dirty="0" smtClean="0"/>
              <a:t>: </a:t>
            </a:r>
          </a:p>
          <a:p>
            <a:r>
              <a:rPr lang="ru-RU" sz="2400" dirty="0" smtClean="0"/>
              <a:t>в практической деятельности, в познавательной, в художественно – эстетической, в коммуникативной, в духовно-ценностной.</a:t>
            </a:r>
            <a:endParaRPr lang="be-BY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8" y="-875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91680" y="83671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ОДАРЕННОГО РЕБЕНКА ОТЛИЧАЕТ:</a:t>
            </a:r>
            <a:endParaRPr lang="ru-RU" sz="3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2420888"/>
            <a:ext cx="429036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пережающее познавательное развитие;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ч</a:t>
            </a:r>
            <a:r>
              <a:rPr lang="ru-RU" sz="2400" dirty="0" smtClean="0"/>
              <a:t>резмерное любопытство;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р</a:t>
            </a:r>
            <a:r>
              <a:rPr lang="ru-RU" sz="2400" dirty="0" smtClean="0"/>
              <a:t>аннее языковое развитие;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у</a:t>
            </a:r>
            <a:r>
              <a:rPr lang="ru-RU" sz="2400" dirty="0" smtClean="0"/>
              <a:t>порство в достижении результата;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бостренное чувство справедливости;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ысокий энергетический уровень;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тличное чувство юмора.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be-BY" dirty="0"/>
          </a:p>
        </p:txBody>
      </p:sp>
      <p:pic>
        <p:nvPicPr>
          <p:cNvPr id="2050" name="Picture 2" descr="D:\одаренные\DETAIL_PICTURE_5325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3418176" cy="341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3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91680" y="83671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ПРОБЛЕМЫ ОДАРЕННЫХ ДЕТЕЙ:</a:t>
            </a:r>
            <a:endParaRPr lang="ru-RU" sz="3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30425"/>
            <a:ext cx="77399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Неприязнь к школе, вызванная тем, что учебная программа скучна и неинтересна.</a:t>
            </a:r>
          </a:p>
          <a:p>
            <a:pPr marL="342900" indent="-342900">
              <a:buAutoNum type="arabicPeriod"/>
            </a:pPr>
            <a:r>
              <a:rPr lang="ru-RU" cap="all" dirty="0" smtClean="0"/>
              <a:t>н</a:t>
            </a:r>
            <a:r>
              <a:rPr lang="ru-RU" dirty="0" smtClean="0"/>
              <a:t>равятся </a:t>
            </a:r>
            <a:r>
              <a:rPr lang="ru-RU" dirty="0"/>
              <a:t>сложные игры и неинтересны те, которыми увлекаются их сверстники. Вследствие этого одаренный ребенок оказывается в изоляции, уходит в </a:t>
            </a:r>
            <a:r>
              <a:rPr lang="ru-RU" dirty="0" smtClean="0"/>
              <a:t>себя.</a:t>
            </a:r>
          </a:p>
          <a:p>
            <a:pPr marL="342900" indent="-342900">
              <a:buFontTx/>
              <a:buAutoNum type="arabicPeriod"/>
            </a:pPr>
            <a:r>
              <a:rPr lang="ru-RU" cap="all" dirty="0"/>
              <a:t>о</a:t>
            </a:r>
            <a:r>
              <a:rPr lang="ru-RU" dirty="0"/>
              <a:t>твергая стандартные требования, не склонны к конформизму, особенно если эти стандарты идут вразрез с их интересами. 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/>
              <a:t>Погружение в философские </a:t>
            </a:r>
            <a:r>
              <a:rPr lang="ru-RU" dirty="0" smtClean="0"/>
              <a:t>проблемы.</a:t>
            </a:r>
            <a:endParaRPr lang="be-BY" dirty="0"/>
          </a:p>
          <a:p>
            <a:pPr marL="342900" indent="-342900">
              <a:buAutoNum type="arabicPeriod"/>
            </a:pPr>
            <a:r>
              <a:rPr lang="ru-RU" dirty="0"/>
              <a:t>Несоответствие между физическим, интеллектуальным и социальным развитием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Стремление к совершенству. Для одаренных детей характерна внутренняя потребность совершенства. Отсюда ощущение неудовлетворенности, собственной неадекватности и низкая самооценка. </a:t>
            </a:r>
            <a:endParaRPr lang="be-BY" dirty="0" smtClean="0"/>
          </a:p>
          <a:p>
            <a:pPr marL="342900" indent="-342900">
              <a:buAutoNum type="arabicPeriod"/>
            </a:pPr>
            <a:r>
              <a:rPr lang="ru-RU" dirty="0"/>
              <a:t>Потребность во внимании взрослых. </a:t>
            </a:r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4E7A255-42AD-447F-BFF1-FA988B6E7343}"/>
</file>

<file path=customXml/itemProps2.xml><?xml version="1.0" encoding="utf-8"?>
<ds:datastoreItem xmlns:ds="http://schemas.openxmlformats.org/officeDocument/2006/customXml" ds:itemID="{84E032DE-C911-4585-ACDC-9142AC70587F}"/>
</file>

<file path=customXml/itemProps3.xml><?xml version="1.0" encoding="utf-8"?>
<ds:datastoreItem xmlns:ds="http://schemas.openxmlformats.org/officeDocument/2006/customXml" ds:itemID="{F763A3FB-4731-47A9-B851-A0452D274133}"/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799</Words>
  <Application>Microsoft Office PowerPoint</Application>
  <PresentationFormat>Экран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Наташка and Сашка</cp:lastModifiedBy>
  <cp:revision>27</cp:revision>
  <dcterms:created xsi:type="dcterms:W3CDTF">2014-01-30T15:43:47Z</dcterms:created>
  <dcterms:modified xsi:type="dcterms:W3CDTF">2014-02-05T10:03:06Z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